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7" r:id="rId2"/>
    <p:sldId id="299" r:id="rId3"/>
    <p:sldId id="298" r:id="rId4"/>
    <p:sldId id="311" r:id="rId5"/>
    <p:sldId id="300" r:id="rId6"/>
    <p:sldId id="301" r:id="rId7"/>
    <p:sldId id="297" r:id="rId8"/>
    <p:sldId id="304" r:id="rId9"/>
    <p:sldId id="305" r:id="rId10"/>
    <p:sldId id="307" r:id="rId11"/>
    <p:sldId id="306" r:id="rId12"/>
    <p:sldId id="308" r:id="rId13"/>
    <p:sldId id="309" r:id="rId14"/>
    <p:sldId id="310" r:id="rId15"/>
    <p:sldId id="302" r:id="rId16"/>
    <p:sldId id="303" r:id="rId17"/>
    <p:sldId id="272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135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62824-DD8C-4EE7-A466-32FB73EB9B2E}" type="datetimeFigureOut">
              <a:rPr lang="de-DE" smtClean="0"/>
              <a:pPr/>
              <a:t>03.02.2019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D17F7-AD82-4DBC-BB58-1B84BE1C13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leichschenkliges Dreieck 6"/>
          <p:cNvSpPr/>
          <p:nvPr userDrawn="1"/>
        </p:nvSpPr>
        <p:spPr>
          <a:xfrm>
            <a:off x="508" y="5445224"/>
            <a:ext cx="9144000" cy="1440160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/>
          <p:cNvSpPr/>
          <p:nvPr userDrawn="1"/>
        </p:nvSpPr>
        <p:spPr>
          <a:xfrm>
            <a:off x="-508" y="5877274"/>
            <a:ext cx="7992888" cy="980727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9" name="Gleichschenkliges Dreieck 8"/>
          <p:cNvSpPr/>
          <p:nvPr userDrawn="1"/>
        </p:nvSpPr>
        <p:spPr>
          <a:xfrm flipH="1">
            <a:off x="5796136" y="4545125"/>
            <a:ext cx="3347864" cy="234026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/>
          <p:cNvSpPr/>
          <p:nvPr userDrawn="1"/>
        </p:nvSpPr>
        <p:spPr>
          <a:xfrm flipH="1">
            <a:off x="41138" y="5445226"/>
            <a:ext cx="9103370" cy="1412775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 userDrawn="1">
            <p:ph type="ctrTitle"/>
          </p:nvPr>
        </p:nvSpPr>
        <p:spPr>
          <a:xfrm>
            <a:off x="685800" y="1484785"/>
            <a:ext cx="7772400" cy="1470025"/>
          </a:xfrm>
        </p:spPr>
        <p:txBody>
          <a:bodyPr>
            <a:normAutofit/>
          </a:bodyPr>
          <a:lstStyle/>
          <a:p>
            <a:r>
              <a:rPr lang="de-DE" sz="4800" b="1" dirty="0">
                <a:latin typeface="Century Gothic" pitchFamily="34" charset="0"/>
              </a:rPr>
              <a:t>Ketsch - Umwelt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0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400" dirty="0">
              <a:latin typeface="Century Gothic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4031940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1836204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6" name="Ellipse 15"/>
          <p:cNvSpPr/>
          <p:nvPr userDrawn="1"/>
        </p:nvSpPr>
        <p:spPr>
          <a:xfrm>
            <a:off x="2879812" y="5121189"/>
            <a:ext cx="1152128" cy="1093676"/>
          </a:xfrm>
          <a:prstGeom prst="ellipse">
            <a:avLst/>
          </a:prstGeom>
          <a:blipFill>
            <a:blip r:embed="rId2" cstate="screen"/>
            <a:stretch>
              <a:fillRect/>
            </a:stretch>
          </a:blip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Untertitel 17"/>
          <p:cNvSpPr>
            <a:spLocks noGrp="1"/>
          </p:cNvSpPr>
          <p:nvPr userDrawn="1">
            <p:ph type="subTitle" idx="1"/>
          </p:nvPr>
        </p:nvSpPr>
        <p:spPr>
          <a:xfrm>
            <a:off x="1371600" y="2888940"/>
            <a:ext cx="6400800" cy="1752600"/>
          </a:xfrm>
        </p:spPr>
        <p:txBody>
          <a:bodyPr/>
          <a:lstStyle>
            <a:lvl1pPr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Themenpräsentation</a:t>
            </a:r>
          </a:p>
          <a:p>
            <a:r>
              <a:rPr lang="de-DE" dirty="0"/>
              <a:t>24.10.2014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7D6-5CA9-4C06-920A-3B874CF8EEC4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CBB1A-71B7-45CF-94C3-9A8953289988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leichschenkliges Dreieck 6"/>
          <p:cNvSpPr/>
          <p:nvPr userDrawn="1"/>
        </p:nvSpPr>
        <p:spPr>
          <a:xfrm>
            <a:off x="508" y="6306185"/>
            <a:ext cx="9144000" cy="579199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/>
          <p:cNvSpPr/>
          <p:nvPr userDrawn="1"/>
        </p:nvSpPr>
        <p:spPr>
          <a:xfrm>
            <a:off x="-508" y="6436095"/>
            <a:ext cx="7992888" cy="449289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9" name="Gleichschenkliges Dreieck 8"/>
          <p:cNvSpPr/>
          <p:nvPr userDrawn="1"/>
        </p:nvSpPr>
        <p:spPr>
          <a:xfrm flipH="1">
            <a:off x="5796136" y="6306186"/>
            <a:ext cx="3347864" cy="579198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/>
          <p:cNvSpPr/>
          <p:nvPr userDrawn="1"/>
        </p:nvSpPr>
        <p:spPr>
          <a:xfrm flipH="1">
            <a:off x="41138" y="6453336"/>
            <a:ext cx="9103370" cy="437132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08" y="0"/>
            <a:ext cx="9145016" cy="974528"/>
          </a:xfrm>
        </p:spPr>
        <p:txBody>
          <a:bodyPr>
            <a:noAutofit/>
          </a:bodyPr>
          <a:lstStyle>
            <a:lvl1pPr>
              <a:defRPr sz="3600">
                <a:latin typeface="Century Gothic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0" y="974528"/>
            <a:ext cx="6948264" cy="1440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6948264" y="975205"/>
            <a:ext cx="2195736" cy="1433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 userDrawn="1"/>
        </p:nvSpPr>
        <p:spPr>
          <a:xfrm>
            <a:off x="7992380" y="51521"/>
            <a:ext cx="1080120" cy="979511"/>
          </a:xfrm>
          <a:prstGeom prst="ellipse">
            <a:avLst/>
          </a:prstGeom>
          <a:blipFill>
            <a:blip r:embed="rId2" cstate="screen"/>
            <a:stretch>
              <a:fillRect/>
            </a:stretch>
          </a:blip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15516" y="6408712"/>
            <a:ext cx="2133600" cy="365125"/>
          </a:xfr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448252"/>
            <a:ext cx="2133600" cy="365125"/>
          </a:xfr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de-DE" dirty="0"/>
              <a:t>Seite </a:t>
            </a:r>
            <a:fld id="{DE7413F4-45D7-413D-9EFA-8987E7406FD4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1F12-38FE-4243-A205-0AB9CC28F737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524D-3F9E-45EB-A1CE-6B7EBE3FC355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D2FA-BC92-4DAB-8DDE-D3DA2443B471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003C-8D6B-4FBE-B8FC-174FB9092603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9DC0-3718-4771-B10B-93CA88DB8FB9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3DC5-2E68-4EAB-A65E-03A318032E0C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AA6-71C1-4397-A9F0-6A629D57B323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Ketsch - Umwelt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CB685-CA08-4FDE-A4FA-591262FA2F1E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Ketsch - Umwelt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Imp_343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508" y="-1"/>
            <a:ext cx="9144000" cy="6214865"/>
          </a:xfrm>
          <a:prstGeom prst="rect">
            <a:avLst/>
          </a:prstGeom>
        </p:spPr>
      </p:pic>
      <p:sp>
        <p:nvSpPr>
          <p:cNvPr id="11" name="Gleichschenkliges Dreieck 10"/>
          <p:cNvSpPr/>
          <p:nvPr/>
        </p:nvSpPr>
        <p:spPr>
          <a:xfrm>
            <a:off x="508" y="5445224"/>
            <a:ext cx="9144000" cy="1440160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leichschenkliges Dreieck 16"/>
          <p:cNvSpPr/>
          <p:nvPr/>
        </p:nvSpPr>
        <p:spPr>
          <a:xfrm>
            <a:off x="-508" y="5877274"/>
            <a:ext cx="7992888" cy="980727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2" name="Gleichschenkliges Dreieck 11"/>
          <p:cNvSpPr/>
          <p:nvPr/>
        </p:nvSpPr>
        <p:spPr>
          <a:xfrm flipH="1">
            <a:off x="5796136" y="4545125"/>
            <a:ext cx="3347864" cy="234026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leichschenkliges Dreieck 15"/>
          <p:cNvSpPr/>
          <p:nvPr/>
        </p:nvSpPr>
        <p:spPr>
          <a:xfrm flipH="1">
            <a:off x="41138" y="5445226"/>
            <a:ext cx="9103370" cy="1412775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400" dirty="0">
              <a:latin typeface="Century Gothic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031940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836204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879812" y="5121189"/>
            <a:ext cx="1152128" cy="1093676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378807" y="296652"/>
            <a:ext cx="83863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88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Rheininsel Ketsch</a:t>
            </a:r>
          </a:p>
        </p:txBody>
      </p:sp>
      <p:sp>
        <p:nvSpPr>
          <p:cNvPr id="15" name="Rechteck 14"/>
          <p:cNvSpPr/>
          <p:nvPr/>
        </p:nvSpPr>
        <p:spPr>
          <a:xfrm>
            <a:off x="-508" y="2960948"/>
            <a:ext cx="9144000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de-DE" sz="5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Thema:</a:t>
            </a:r>
          </a:p>
          <a:p>
            <a:pPr algn="ctr">
              <a:buNone/>
            </a:pPr>
            <a:r>
              <a:rPr lang="de-DE" sz="8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09E2D-204B-456B-8E5B-1BA469A12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Bilder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7E907F-8D70-4A65-8ED2-F1991AD3B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2018/2019</a:t>
            </a:r>
          </a:p>
          <a:p>
            <a:r>
              <a:rPr lang="de-DE" dirty="0"/>
              <a:t>Speyerer Weg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5711-8F30-4B41-96CC-770BF43C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64905E-17F5-46DF-AB82-AA6D716F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7886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aum, draußen, Boden, Wald enthält.&#10;&#10;Automatisch generierte Beschreibung">
            <a:extLst>
              <a:ext uri="{FF2B5EF4-FFF2-40B4-BE49-F238E27FC236}">
                <a16:creationId xmlns:a16="http://schemas.microsoft.com/office/drawing/2014/main" id="{617D16A6-2B14-4FDD-9AD1-85D3B89B7C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2"/>
            <a:ext cx="9144000" cy="6096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B72772-101F-4B7C-840D-797F2ED1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90709D-0225-42E1-8F16-4F3DDCC1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1473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56C6B-8DA5-4862-B82A-D36966E0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 descr="Ein Bild, das Baum, draußen, Boden, Gras enthält.&#10;&#10;Automatisch generierte Beschreibung">
            <a:extLst>
              <a:ext uri="{FF2B5EF4-FFF2-40B4-BE49-F238E27FC236}">
                <a16:creationId xmlns:a16="http://schemas.microsoft.com/office/drawing/2014/main" id="{3A4AA36D-C065-444B-989D-53E8403C4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" y="0"/>
            <a:ext cx="9139943" cy="609329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5B73A2-5AB4-4973-A78E-355708CF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659A72-2BB7-4F71-9CF0-830E34CB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2558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3AEA99-A715-45A5-83CE-0E1F50E1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41233D-90C2-4AD3-8C93-4C03017D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" name="Grafik 6" descr="Ein Bild, das Baum, Boden, draußen enthält.&#10;&#10;Automatisch generierte Beschreibung">
            <a:extLst>
              <a:ext uri="{FF2B5EF4-FFF2-40B4-BE49-F238E27FC236}">
                <a16:creationId xmlns:a16="http://schemas.microsoft.com/office/drawing/2014/main" id="{909F72E2-032C-4101-8397-EF6FE69DF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5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00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5F7AE-6330-47ED-9486-959D21D4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 descr="Ein Bild, das Boden, Baum, draußen, Himmel enthält.&#10;&#10;Automatisch generierte Beschreibung">
            <a:extLst>
              <a:ext uri="{FF2B5EF4-FFF2-40B4-BE49-F238E27FC236}">
                <a16:creationId xmlns:a16="http://schemas.microsoft.com/office/drawing/2014/main" id="{70C2D838-FFF7-449E-AF2E-FA6B7A481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"/>
          <a:stretch/>
        </p:blipFill>
        <p:spPr>
          <a:xfrm>
            <a:off x="-508" y="-2218"/>
            <a:ext cx="9144508" cy="6275534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7AD52B-C80D-4A03-ADB8-AB59ADB3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EF2644-4DDA-4163-B39C-8533FBB7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910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0C105AD-AE8D-4372-9780-B5F02ADB2E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Daten und Fakten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ED530C97-ED41-4C66-9D57-2C804CA127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CD49EF-05B9-4C22-8B58-FBF9EC4ECB3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08738"/>
            <a:ext cx="2133600" cy="365125"/>
          </a:xfrm>
        </p:spPr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FE8610-3219-4A66-A8A1-47CE7BD0FA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48425"/>
            <a:ext cx="2133600" cy="365125"/>
          </a:xfrm>
        </p:spPr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010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9A514-D04E-4B73-A162-AD0E023C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Baum Daten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A288D4-0AA7-4D37-9425-16AD203F0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Eine Eiche mit 80cm Ø ist ca. </a:t>
            </a:r>
            <a:r>
              <a:rPr lang="de-DE"/>
              <a:t>180 Jahre alt.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6DE9DC-3B6B-4778-B9A7-B07CB763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ACAE9D-BDE3-4BE5-B51A-17058DC6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026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48252"/>
            <a:ext cx="2895600" cy="365125"/>
          </a:xfrm>
        </p:spPr>
        <p:txBody>
          <a:bodyPr/>
          <a:lstStyle/>
          <a:p>
            <a:r>
              <a:rPr lang="de-DE"/>
              <a:t>Ketsch - Umwelt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3EE-D5E6-4ED2-8442-A9CC717A0B93}" type="datetime1">
              <a:rPr lang="de-DE" smtClean="0"/>
              <a:pPr/>
              <a:t>03.02.2019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948264" y="0"/>
            <a:ext cx="2195736" cy="2492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Inhaltsplatzhalter 6" descr="Bild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57200" y="260648"/>
            <a:ext cx="8229600" cy="5868652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hteck 8"/>
          <p:cNvSpPr/>
          <p:nvPr/>
        </p:nvSpPr>
        <p:spPr>
          <a:xfrm>
            <a:off x="1799692" y="3969060"/>
            <a:ext cx="58721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7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Vielen Dank!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AB7CC66-E8F1-49F4-9F48-91AE0720A2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Geschichte und Grundlagen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3DBD3F24-3C9A-4922-93D1-5CF52C465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29EB6D-870A-4C22-BDD9-FA2BADB7D7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08738"/>
            <a:ext cx="2133600" cy="365125"/>
          </a:xfrm>
        </p:spPr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D806F3-255D-482E-B409-0EBC3D41DC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48425"/>
            <a:ext cx="2133600" cy="365125"/>
          </a:xfrm>
        </p:spPr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32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89E8F-F814-4308-BDE0-FEFE8A87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" y="0"/>
            <a:ext cx="9145016" cy="764704"/>
          </a:xfrm>
        </p:spPr>
        <p:txBody>
          <a:bodyPr/>
          <a:lstStyle/>
          <a:p>
            <a:pPr algn="l"/>
            <a:r>
              <a:rPr lang="de-DE" dirty="0"/>
              <a:t>Hans Carl von Carlowitz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B7A1D3-0CC8-487F-9267-E65725B2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CF574C-A08F-4A7A-AE54-3917891A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028" name="Picture 4" descr="https://www.forstwirtschaft-in-deutschland.de/fileadmin/_processed_/csm_Carlowitz_Kupferstich-M-Bernigeroth-1712_20-x-25_sw_01_245c4eb8bf.jpg">
            <a:extLst>
              <a:ext uri="{FF2B5EF4-FFF2-40B4-BE49-F238E27FC236}">
                <a16:creationId xmlns:a16="http://schemas.microsoft.com/office/drawing/2014/main" id="{2F6100C3-3EE0-4BAC-AE98-2E97FBC5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7" y="1263558"/>
            <a:ext cx="2394827" cy="29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roholz.at/fileadmin/proholz/media/Carlowitz_Titel2.jpg">
            <a:extLst>
              <a:ext uri="{FF2B5EF4-FFF2-40B4-BE49-F238E27FC236}">
                <a16:creationId xmlns:a16="http://schemas.microsoft.com/office/drawing/2014/main" id="{87616B4F-F057-409C-A1D1-1124227165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25623"/>
            <a:ext cx="3027073" cy="49443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FF83B51-00E0-4723-AE74-6C29AF850EE9}"/>
              </a:ext>
            </a:extLst>
          </p:cNvPr>
          <p:cNvSpPr/>
          <p:nvPr/>
        </p:nvSpPr>
        <p:spPr>
          <a:xfrm>
            <a:off x="-518" y="687993"/>
            <a:ext cx="68047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*24.12.1645 in Oberrabenstein; † 3.3.1714 in Freiberg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17B04E0-0F29-4DA9-86EC-FE07CB4C77A3}"/>
              </a:ext>
            </a:extLst>
          </p:cNvPr>
          <p:cNvSpPr/>
          <p:nvPr/>
        </p:nvSpPr>
        <p:spPr>
          <a:xfrm>
            <a:off x="323528" y="4317239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Er schrieb mit der </a:t>
            </a:r>
            <a:r>
              <a:rPr lang="de-DE" i="1" dirty="0" err="1">
                <a:solidFill>
                  <a:srgbClr val="222222"/>
                </a:solidFill>
                <a:latin typeface="Arial" panose="020B0604020202020204" pitchFamily="34" charset="0"/>
              </a:rPr>
              <a:t>Sylvicultura</a:t>
            </a:r>
            <a:r>
              <a:rPr lang="de-DE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de-DE" i="1" dirty="0" err="1">
                <a:solidFill>
                  <a:srgbClr val="222222"/>
                </a:solidFill>
                <a:latin typeface="Arial" panose="020B0604020202020204" pitchFamily="34" charset="0"/>
              </a:rPr>
              <a:t>oeconomica</a:t>
            </a:r>
            <a:r>
              <a:rPr lang="de-DE" i="1" dirty="0">
                <a:solidFill>
                  <a:srgbClr val="222222"/>
                </a:solidFill>
                <a:latin typeface="Arial" panose="020B0604020202020204" pitchFamily="34" charset="0"/>
              </a:rPr>
              <a:t>, oder </a:t>
            </a:r>
            <a:r>
              <a:rPr lang="de-DE" i="1" dirty="0" err="1">
                <a:solidFill>
                  <a:srgbClr val="222222"/>
                </a:solidFill>
                <a:latin typeface="Arial" panose="020B0604020202020204" pitchFamily="34" charset="0"/>
              </a:rPr>
              <a:t>haußwirthliche</a:t>
            </a:r>
            <a:r>
              <a:rPr lang="de-DE" i="1" dirty="0">
                <a:solidFill>
                  <a:srgbClr val="222222"/>
                </a:solidFill>
                <a:latin typeface="Arial" panose="020B0604020202020204" pitchFamily="34" charset="0"/>
              </a:rPr>
              <a:t> Nachricht und Naturmäßige Anweisung zur wilden Baum-Zucht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 (1713) das erste geschlossene Werk über die </a:t>
            </a:r>
            <a:r>
              <a:rPr lang="de-DE" dirty="0">
                <a:solidFill>
                  <a:srgbClr val="0B0080"/>
                </a:solidFill>
                <a:latin typeface="Arial" panose="020B0604020202020204" pitchFamily="34" charset="0"/>
              </a:rPr>
              <a:t>Forstwirtschaft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 und gilt als wesentlicher Schöpfer des </a:t>
            </a:r>
            <a:r>
              <a:rPr lang="de-DE" dirty="0">
                <a:solidFill>
                  <a:srgbClr val="0B0080"/>
                </a:solidFill>
                <a:latin typeface="Arial" panose="020B0604020202020204" pitchFamily="34" charset="0"/>
              </a:rPr>
              <a:t>forstlichen Nachhaltigkeitsbegriffs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245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AB7CC66-E8F1-49F4-9F48-91AE0720A2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Wissenschaft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29EB6D-870A-4C22-BDD9-FA2BADB7D7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08738"/>
            <a:ext cx="2133600" cy="365125"/>
          </a:xfrm>
        </p:spPr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D806F3-255D-482E-B409-0EBC3D41DC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48425"/>
            <a:ext cx="2133600" cy="365125"/>
          </a:xfrm>
        </p:spPr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10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2B16B-8F3F-46E5-850B-82231BC3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Moderne Wissenschaft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9228D3-7EB4-46C5-A3F2-37EBBC831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Eine Durchforstung hat für Buchen &gt;40cm Ø nur noch einen marginalen Effekt und ist damit nicht sinnvoll. Ökonomisch und ökologisch. (Universität Kiel, Die Waldwirtschaft im Stadtwald Lübeck, YouTube, 13.1.2018)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083CC9-CEEE-4807-B119-9928F020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A9508C-4F00-4985-A924-9F04E570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89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FAF08A0-BAF2-44D7-BB81-412417E39D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Aktuelles auf der Rheininsel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FF1BCF-322F-4E3B-9C04-17618B49375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08738"/>
            <a:ext cx="2133600" cy="365125"/>
          </a:xfrm>
        </p:spPr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FD9D82-68E5-49A3-A14E-E95E1DDA5D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48425"/>
            <a:ext cx="2133600" cy="365125"/>
          </a:xfrm>
        </p:spPr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834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06B243F2-0493-4299-AE06-F35A98037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53803" r="34425" b="6536"/>
          <a:stretch/>
        </p:blipFill>
        <p:spPr>
          <a:xfrm>
            <a:off x="215516" y="1227114"/>
            <a:ext cx="3024336" cy="30243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2018?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8B32B-FFBE-4EB4-9722-B63AC351C9A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E0C819D-CD98-48F9-ACEA-3CD77B89346C}"/>
              </a:ext>
            </a:extLst>
          </p:cNvPr>
          <p:cNvSpPr txBox="1"/>
          <p:nvPr/>
        </p:nvSpPr>
        <p:spPr>
          <a:xfrm>
            <a:off x="143508" y="474989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Aufnahme 10.12.2017. In einem strukturarmen Gebiet sind die ältesten Bäum zum Fällen markiert.</a:t>
            </a: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B5EEBA87-BD2C-4DBB-A795-E24CE0FC3434}"/>
              </a:ext>
            </a:extLst>
          </p:cNvPr>
          <p:cNvSpPr/>
          <p:nvPr/>
        </p:nvSpPr>
        <p:spPr>
          <a:xfrm rot="364782">
            <a:off x="757688" y="2203415"/>
            <a:ext cx="684076" cy="75608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Baum, draußen, Gras, Wald enthält.&#10;&#10;Mit sehr hoher Zuverlässigkeit generierte Beschreibung">
            <a:extLst>
              <a:ext uri="{FF2B5EF4-FFF2-40B4-BE49-F238E27FC236}">
                <a16:creationId xmlns:a16="http://schemas.microsoft.com/office/drawing/2014/main" id="{FED158C0-FE91-49F4-8470-55B38140A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77" y="2169315"/>
            <a:ext cx="5400092" cy="36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A129F-9322-4DCC-AD2E-A5C15C7E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 2018/2019</a:t>
            </a:r>
          </a:p>
        </p:txBody>
      </p:sp>
      <p:pic>
        <p:nvPicPr>
          <p:cNvPr id="7" name="Inhaltsplatzhalter 6" descr="Ein Bild, das draußen, Boden, Tier, Schnee enthält.&#10;&#10;Automatisch generierte Beschreibung">
            <a:extLst>
              <a:ext uri="{FF2B5EF4-FFF2-40B4-BE49-F238E27FC236}">
                <a16:creationId xmlns:a16="http://schemas.microsoft.com/office/drawing/2014/main" id="{974E0F95-CDB3-4EFB-B87D-1E03AD68E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t="13848" r="15129" b="34224"/>
          <a:stretch/>
        </p:blipFill>
        <p:spPr>
          <a:xfrm>
            <a:off x="4499992" y="1216509"/>
            <a:ext cx="4562440" cy="5128614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0C96CB-7FA1-430E-8E74-236CF397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DE7135-09CE-4EE9-B753-1DBF2588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8" name="Grafik 7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CDDE2F99-B76A-43D2-AF7F-E3ACF8F45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2" t="38643" r="19226" b="21696"/>
          <a:stretch/>
        </p:blipFill>
        <p:spPr>
          <a:xfrm>
            <a:off x="215516" y="1227114"/>
            <a:ext cx="3024336" cy="3024336"/>
          </a:xfrm>
          <a:prstGeom prst="rect">
            <a:avLst/>
          </a:prstGeom>
        </p:spPr>
      </p:pic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2E30582B-653B-45DC-9D49-7DFD0654B7A4}"/>
              </a:ext>
            </a:extLst>
          </p:cNvPr>
          <p:cNvSpPr/>
          <p:nvPr/>
        </p:nvSpPr>
        <p:spPr>
          <a:xfrm rot="364782">
            <a:off x="1019784" y="2203415"/>
            <a:ext cx="684076" cy="75608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82C4C95-AE52-4616-93D4-280E8F4346A3}"/>
              </a:ext>
            </a:extLst>
          </p:cNvPr>
          <p:cNvSpPr txBox="1">
            <a:spLocks/>
          </p:cNvSpPr>
          <p:nvPr/>
        </p:nvSpPr>
        <p:spPr>
          <a:xfrm>
            <a:off x="215516" y="4550396"/>
            <a:ext cx="4284476" cy="1794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/>
              <a:t>„30 cm“ tiefe der Spuren. Forst sagt er achte auf 20cm.</a:t>
            </a:r>
          </a:p>
        </p:txBody>
      </p:sp>
    </p:spTree>
    <p:extLst>
      <p:ext uri="{BB962C8B-B14F-4D97-AF65-F5344CB8AC3E}">
        <p14:creationId xmlns:p14="http://schemas.microsoft.com/office/powerpoint/2010/main" val="77245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57B15-91CC-4C2A-A734-AA7C8C48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" y="0"/>
            <a:ext cx="4525963" cy="974528"/>
          </a:xfrm>
        </p:spPr>
        <p:txBody>
          <a:bodyPr/>
          <a:lstStyle/>
          <a:p>
            <a:r>
              <a:rPr lang="de-DE" dirty="0"/>
              <a:t>Maßnahmen 2018/2019</a:t>
            </a:r>
          </a:p>
        </p:txBody>
      </p:sp>
      <p:pic>
        <p:nvPicPr>
          <p:cNvPr id="7" name="Inhaltsplatzhalter 6" descr="Ein Bild, das Boden, Baum, draußen, Natur enthält.&#10;&#10;Automatisch generierte Beschreibung">
            <a:extLst>
              <a:ext uri="{FF2B5EF4-FFF2-40B4-BE49-F238E27FC236}">
                <a16:creationId xmlns:a16="http://schemas.microsoft.com/office/drawing/2014/main" id="{5F6829D3-FC33-432B-B7DF-7DD7CCB39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04" y="34528"/>
            <a:ext cx="4525963" cy="6788944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B72772-101F-4B7C-840D-797F2ED1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03.02.2019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90709D-0225-42E1-8F16-4F3DDCC1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E7413F4-45D7-413D-9EFA-8987E7406FD4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8" name="Grafik 7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A11EA111-CECB-4C64-8FF2-C4B49F6A9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2" t="38643" r="19226" b="21696"/>
          <a:stretch/>
        </p:blipFill>
        <p:spPr>
          <a:xfrm>
            <a:off x="215516" y="1227114"/>
            <a:ext cx="3024336" cy="3024336"/>
          </a:xfrm>
          <a:prstGeom prst="rect">
            <a:avLst/>
          </a:prstGeom>
        </p:spPr>
      </p:pic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5BBC78F4-C921-439C-ABF5-E994F89654F2}"/>
              </a:ext>
            </a:extLst>
          </p:cNvPr>
          <p:cNvSpPr/>
          <p:nvPr/>
        </p:nvSpPr>
        <p:spPr>
          <a:xfrm rot="364782">
            <a:off x="1019784" y="2203415"/>
            <a:ext cx="684076" cy="75608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452FBD7-CB3F-4EF1-9344-D15FBBB360C3}"/>
              </a:ext>
            </a:extLst>
          </p:cNvPr>
          <p:cNvSpPr txBox="1">
            <a:spLocks/>
          </p:cNvSpPr>
          <p:nvPr/>
        </p:nvSpPr>
        <p:spPr>
          <a:xfrm>
            <a:off x="215516" y="4550396"/>
            <a:ext cx="4284476" cy="1794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/>
              <a:t>6m breite Wege. Schäden durch:</a:t>
            </a:r>
          </a:p>
          <a:p>
            <a:pPr marL="0" indent="0">
              <a:buNone/>
            </a:pPr>
            <a:r>
              <a:rPr lang="de-DE" sz="1600" dirty="0"/>
              <a:t>Gewicht und Vibration! Nicht nur Gewicht und Druck!</a:t>
            </a:r>
          </a:p>
        </p:txBody>
      </p:sp>
    </p:spTree>
    <p:extLst>
      <p:ext uri="{BB962C8B-B14F-4D97-AF65-F5344CB8AC3E}">
        <p14:creationId xmlns:p14="http://schemas.microsoft.com/office/powerpoint/2010/main" val="198912580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191</Words>
  <Application>Microsoft Office PowerPoint</Application>
  <PresentationFormat>Bildschirmpräsentation (4:3)</PresentationFormat>
  <Paragraphs>58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Larissa-Design</vt:lpstr>
      <vt:lpstr>PowerPoint-Präsentation</vt:lpstr>
      <vt:lpstr>Geschichte und Grundlagen</vt:lpstr>
      <vt:lpstr>Hans Carl von Carlowitz</vt:lpstr>
      <vt:lpstr>Wissenschaft</vt:lpstr>
      <vt:lpstr>Moderne Wissenschaft</vt:lpstr>
      <vt:lpstr>Aktuelles auf der Rheininsel</vt:lpstr>
      <vt:lpstr>2018?</vt:lpstr>
      <vt:lpstr>Maßnahmen 2018/2019</vt:lpstr>
      <vt:lpstr>Maßnahmen 2018/2019</vt:lpstr>
      <vt:lpstr>Weitere Bilder</vt:lpstr>
      <vt:lpstr>PowerPoint-Präsentation</vt:lpstr>
      <vt:lpstr>PowerPoint-Präsentation</vt:lpstr>
      <vt:lpstr>PowerPoint-Präsentation</vt:lpstr>
      <vt:lpstr>PowerPoint-Präsentation</vt:lpstr>
      <vt:lpstr>Daten und Fakten</vt:lpstr>
      <vt:lpstr>Baum Daten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Nikolaus_2</dc:creator>
  <cp:lastModifiedBy>Nikolaus Eberhardt</cp:lastModifiedBy>
  <cp:revision>124</cp:revision>
  <dcterms:created xsi:type="dcterms:W3CDTF">2014-10-25T09:11:12Z</dcterms:created>
  <dcterms:modified xsi:type="dcterms:W3CDTF">2019-02-03T19:00:00Z</dcterms:modified>
</cp:coreProperties>
</file>